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8" r:id="rId12"/>
    <p:sldId id="279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53E02-95D2-42CD-9866-71851B156ED0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19C77-AF43-405D-B453-7E2E1BD4CC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53E02-95D2-42CD-9866-71851B156ED0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19C77-AF43-405D-B453-7E2E1BD4CC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53E02-95D2-42CD-9866-71851B156ED0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19C77-AF43-405D-B453-7E2E1BD4CC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53E02-95D2-42CD-9866-71851B156ED0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19C77-AF43-405D-B453-7E2E1BD4CC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53E02-95D2-42CD-9866-71851B156ED0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19C77-AF43-405D-B453-7E2E1BD4CC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53E02-95D2-42CD-9866-71851B156ED0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19C77-AF43-405D-B453-7E2E1BD4CC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53E02-95D2-42CD-9866-71851B156ED0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19C77-AF43-405D-B453-7E2E1BD4CC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53E02-95D2-42CD-9866-71851B156ED0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19C77-AF43-405D-B453-7E2E1BD4CC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53E02-95D2-42CD-9866-71851B156ED0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19C77-AF43-405D-B453-7E2E1BD4CC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53E02-95D2-42CD-9866-71851B156ED0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19C77-AF43-405D-B453-7E2E1BD4CC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53E02-95D2-42CD-9866-71851B156ED0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19C77-AF43-405D-B453-7E2E1BD4CC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53E02-95D2-42CD-9866-71851B156ED0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19C77-AF43-405D-B453-7E2E1BD4CCA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ubtitle 2"/>
          <p:cNvSpPr>
            <a:spLocks noGrp="1"/>
          </p:cNvSpPr>
          <p:nvPr>
            <p:ph type="subTitle" idx="1"/>
          </p:nvPr>
        </p:nvSpPr>
        <p:spPr>
          <a:xfrm>
            <a:off x="457200" y="3900488"/>
            <a:ext cx="4953000" cy="1752600"/>
          </a:xfrm>
        </p:spPr>
        <p:txBody>
          <a:bodyPr/>
          <a:lstStyle/>
          <a:p>
            <a:pPr marL="63500" eaLnBrk="1" hangingPunct="1">
              <a:buFont typeface="Arial" charset="0"/>
              <a:buNone/>
            </a:pPr>
            <a:r>
              <a:rPr lang="en-US" smtClean="0">
                <a:latin typeface="Verdana" pitchFamily="34" charset="0"/>
              </a:rPr>
              <a:t>Bonding &amp; Naming Compounds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2438400"/>
            <a:ext cx="871905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Physical Science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1676400"/>
            <a:ext cx="9144000" cy="558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	</a:t>
            </a:r>
            <a:r>
              <a:rPr lang="en-US" sz="3600"/>
              <a:t>Group 1 ( Alkali Metals) = </a:t>
            </a:r>
            <a:r>
              <a:rPr lang="en-US" sz="3600" b="1"/>
              <a:t>+1</a:t>
            </a:r>
          </a:p>
          <a:p>
            <a:r>
              <a:rPr lang="en-US" sz="3600"/>
              <a:t>	Group 2 ( Alkaline Earth Metals) = </a:t>
            </a:r>
            <a:r>
              <a:rPr lang="en-US" sz="3600" b="1"/>
              <a:t>+ 2 </a:t>
            </a:r>
          </a:p>
          <a:p>
            <a:r>
              <a:rPr lang="en-US" sz="3600"/>
              <a:t>	Group 13 (Boron Group) = </a:t>
            </a:r>
            <a:r>
              <a:rPr lang="en-US" sz="3600" b="1"/>
              <a:t>+3</a:t>
            </a:r>
          </a:p>
          <a:p>
            <a:r>
              <a:rPr lang="en-US" sz="3600"/>
              <a:t>	Group 17 (Halogens) = </a:t>
            </a:r>
            <a:r>
              <a:rPr lang="en-US" sz="3600" b="1"/>
              <a:t>-1</a:t>
            </a:r>
          </a:p>
          <a:p>
            <a:r>
              <a:rPr lang="en-US" sz="3600"/>
              <a:t>	Group 16 (Oxygen Group) = </a:t>
            </a:r>
            <a:r>
              <a:rPr lang="en-US" sz="3600" b="1"/>
              <a:t>-2</a:t>
            </a:r>
          </a:p>
          <a:p>
            <a:r>
              <a:rPr lang="en-US" sz="3600"/>
              <a:t>	Group 15 (Nitrogen Group) = </a:t>
            </a:r>
            <a:r>
              <a:rPr lang="en-US" sz="3600" b="1"/>
              <a:t>-3</a:t>
            </a:r>
          </a:p>
          <a:p>
            <a:r>
              <a:rPr lang="en-US" sz="3600" b="1"/>
              <a:t>	</a:t>
            </a:r>
            <a:r>
              <a:rPr lang="en-US" sz="3600"/>
              <a:t>Aluminum = </a:t>
            </a:r>
            <a:r>
              <a:rPr lang="en-US" sz="3600" b="1"/>
              <a:t>+3</a:t>
            </a:r>
          </a:p>
          <a:p>
            <a:r>
              <a:rPr lang="en-US" sz="3600" b="1"/>
              <a:t>	</a:t>
            </a:r>
            <a:r>
              <a:rPr lang="en-US" sz="3600"/>
              <a:t>Zinc =</a:t>
            </a:r>
            <a:r>
              <a:rPr lang="en-US" sz="3600" b="1"/>
              <a:t> +2</a:t>
            </a:r>
          </a:p>
          <a:p>
            <a:r>
              <a:rPr lang="en-US" sz="3600" b="1"/>
              <a:t>	</a:t>
            </a:r>
            <a:r>
              <a:rPr lang="en-US" sz="3600"/>
              <a:t>Silver =</a:t>
            </a:r>
            <a:r>
              <a:rPr lang="en-US" sz="3600" b="1"/>
              <a:t> +1</a:t>
            </a:r>
          </a:p>
          <a:p>
            <a:r>
              <a:rPr lang="en-US" sz="3600"/>
              <a:t>	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762000" y="609600"/>
            <a:ext cx="7696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The oxidation number for some elements is known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5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5926" y="838200"/>
            <a:ext cx="805239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Combining Ions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Mg  and F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Al and S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Ca and O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457200" y="762000"/>
            <a:ext cx="7848600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Some elements can have more than one oxidation state</a:t>
            </a:r>
          </a:p>
          <a:p>
            <a:endParaRPr lang="en-US" sz="2800"/>
          </a:p>
          <a:p>
            <a:r>
              <a:rPr lang="en-US" sz="2800"/>
              <a:t>	Transitions Elements  Groups 3-12</a:t>
            </a:r>
          </a:p>
          <a:p>
            <a:r>
              <a:rPr lang="en-US" sz="2800"/>
              <a:t>	</a:t>
            </a:r>
          </a:p>
        </p:txBody>
      </p:sp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457200" y="2971800"/>
            <a:ext cx="73914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/>
              <a:t>Iron  		  </a:t>
            </a:r>
            <a:r>
              <a:rPr lang="en-US" sz="2800" dirty="0">
                <a:solidFill>
                  <a:srgbClr val="00B050"/>
                </a:solidFill>
              </a:rPr>
              <a:t>Fe</a:t>
            </a:r>
            <a:r>
              <a:rPr lang="en-US" sz="2800" baseline="30000" dirty="0">
                <a:solidFill>
                  <a:srgbClr val="00B050"/>
                </a:solidFill>
              </a:rPr>
              <a:t>+3</a:t>
            </a:r>
            <a:r>
              <a:rPr lang="en-US" sz="2800" dirty="0">
                <a:solidFill>
                  <a:srgbClr val="00B050"/>
                </a:solidFill>
              </a:rPr>
              <a:t>   		 Fe</a:t>
            </a:r>
            <a:r>
              <a:rPr lang="en-US" sz="2800" baseline="30000" dirty="0">
                <a:solidFill>
                  <a:srgbClr val="00B050"/>
                </a:solidFill>
              </a:rPr>
              <a:t>+2</a:t>
            </a:r>
          </a:p>
          <a:p>
            <a:r>
              <a:rPr lang="en-US" sz="2800" dirty="0"/>
              <a:t>		</a:t>
            </a:r>
            <a:r>
              <a:rPr lang="en-US" sz="2800" dirty="0">
                <a:solidFill>
                  <a:srgbClr val="FF0000"/>
                </a:solidFill>
              </a:rPr>
              <a:t>  Iron (III) 		 Iron (II)</a:t>
            </a:r>
          </a:p>
          <a:p>
            <a:r>
              <a:rPr lang="en-US" sz="2800" dirty="0"/>
              <a:t>Cobalt  	  </a:t>
            </a:r>
            <a:r>
              <a:rPr lang="en-US" sz="2800" dirty="0">
                <a:solidFill>
                  <a:srgbClr val="00B050"/>
                </a:solidFill>
              </a:rPr>
              <a:t>Co </a:t>
            </a:r>
            <a:r>
              <a:rPr lang="en-US" sz="2800" baseline="30000" dirty="0">
                <a:solidFill>
                  <a:srgbClr val="00B050"/>
                </a:solidFill>
              </a:rPr>
              <a:t>+3</a:t>
            </a:r>
            <a:r>
              <a:rPr lang="en-US" sz="2800" dirty="0">
                <a:solidFill>
                  <a:srgbClr val="00B050"/>
                </a:solidFill>
              </a:rPr>
              <a:t>  		 Co</a:t>
            </a:r>
            <a:r>
              <a:rPr lang="en-US" sz="2800" baseline="30000" dirty="0">
                <a:solidFill>
                  <a:srgbClr val="00B050"/>
                </a:solidFill>
              </a:rPr>
              <a:t>+2</a:t>
            </a:r>
          </a:p>
          <a:p>
            <a:r>
              <a:rPr lang="en-US" sz="2800" dirty="0"/>
              <a:t>		</a:t>
            </a:r>
            <a:r>
              <a:rPr lang="en-US" sz="2800" dirty="0">
                <a:solidFill>
                  <a:srgbClr val="FF0000"/>
                </a:solidFill>
              </a:rPr>
              <a:t>  Cobalt (III)  	 </a:t>
            </a:r>
            <a:r>
              <a:rPr lang="en-US" sz="2800" dirty="0" smtClean="0">
                <a:solidFill>
                  <a:srgbClr val="FF0000"/>
                </a:solidFill>
              </a:rPr>
              <a:t>	Cobalt </a:t>
            </a:r>
            <a:r>
              <a:rPr lang="en-US" sz="2800" dirty="0">
                <a:solidFill>
                  <a:srgbClr val="FF0000"/>
                </a:solidFill>
              </a:rPr>
              <a:t>(II)</a:t>
            </a:r>
          </a:p>
          <a:p>
            <a:r>
              <a:rPr lang="en-US" sz="2800" dirty="0"/>
              <a:t>Gold 		</a:t>
            </a:r>
            <a:r>
              <a:rPr lang="en-US" sz="2800" dirty="0">
                <a:solidFill>
                  <a:srgbClr val="00B050"/>
                </a:solidFill>
              </a:rPr>
              <a:t>  Au</a:t>
            </a:r>
            <a:r>
              <a:rPr lang="en-US" sz="2800" baseline="30000" dirty="0">
                <a:solidFill>
                  <a:srgbClr val="00B050"/>
                </a:solidFill>
              </a:rPr>
              <a:t>+3  </a:t>
            </a:r>
            <a:r>
              <a:rPr lang="en-US" sz="2800" dirty="0">
                <a:solidFill>
                  <a:srgbClr val="00B050"/>
                </a:solidFill>
              </a:rPr>
              <a:t>  		 Au</a:t>
            </a:r>
            <a:r>
              <a:rPr lang="en-US" sz="2800" baseline="30000" dirty="0">
                <a:solidFill>
                  <a:srgbClr val="00B050"/>
                </a:solidFill>
              </a:rPr>
              <a:t>+1</a:t>
            </a:r>
          </a:p>
          <a:p>
            <a:r>
              <a:rPr lang="en-US" sz="2800" dirty="0"/>
              <a:t>		 </a:t>
            </a:r>
            <a:r>
              <a:rPr lang="en-US" sz="2800" dirty="0">
                <a:solidFill>
                  <a:srgbClr val="FF0000"/>
                </a:solidFill>
              </a:rPr>
              <a:t>Gold( III) 		Gold (I)</a:t>
            </a:r>
          </a:p>
          <a:p>
            <a:r>
              <a:rPr lang="en-US" sz="2800" dirty="0"/>
              <a:t>Copper  	  </a:t>
            </a:r>
            <a:r>
              <a:rPr lang="en-US" sz="2800" dirty="0">
                <a:solidFill>
                  <a:srgbClr val="00B050"/>
                </a:solidFill>
              </a:rPr>
              <a:t>Cu</a:t>
            </a:r>
            <a:r>
              <a:rPr lang="en-US" sz="2800" baseline="30000" dirty="0">
                <a:solidFill>
                  <a:srgbClr val="00B050"/>
                </a:solidFill>
              </a:rPr>
              <a:t>+2</a:t>
            </a:r>
            <a:r>
              <a:rPr lang="en-US" sz="2800" dirty="0">
                <a:solidFill>
                  <a:srgbClr val="00B050"/>
                </a:solidFill>
              </a:rPr>
              <a:t>    		Cu</a:t>
            </a:r>
            <a:r>
              <a:rPr lang="en-US" sz="2800" baseline="30000" dirty="0">
                <a:solidFill>
                  <a:srgbClr val="00B050"/>
                </a:solidFill>
              </a:rPr>
              <a:t>+1 </a:t>
            </a:r>
          </a:p>
          <a:p>
            <a:r>
              <a:rPr lang="en-US" sz="2800" dirty="0"/>
              <a:t>		</a:t>
            </a:r>
            <a:r>
              <a:rPr lang="en-US" sz="2800" dirty="0">
                <a:solidFill>
                  <a:srgbClr val="FF0000"/>
                </a:solidFill>
              </a:rPr>
              <a:t>Copper (II) 		 Copper (I)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304800" y="838200"/>
            <a:ext cx="3975100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000" dirty="0"/>
              <a:t>Na</a:t>
            </a:r>
            <a:r>
              <a:rPr lang="en-US" sz="4000" baseline="30000" dirty="0"/>
              <a:t>+1</a:t>
            </a:r>
            <a:r>
              <a:rPr lang="en-US" sz="4000" dirty="0"/>
              <a:t>	</a:t>
            </a:r>
            <a:r>
              <a:rPr lang="en-US" sz="4000" dirty="0" smtClean="0"/>
              <a:t>	Cl</a:t>
            </a:r>
            <a:r>
              <a:rPr lang="en-US" sz="4000" baseline="30000" dirty="0" smtClean="0"/>
              <a:t>-1</a:t>
            </a:r>
            <a:endParaRPr lang="en-US" sz="4000" baseline="30000" dirty="0"/>
          </a:p>
          <a:p>
            <a:endParaRPr lang="en-US" sz="4000" dirty="0"/>
          </a:p>
          <a:p>
            <a:r>
              <a:rPr lang="en-US" sz="4000" dirty="0"/>
              <a:t>Li </a:t>
            </a:r>
            <a:r>
              <a:rPr lang="en-US" sz="4000" baseline="30000" dirty="0"/>
              <a:t>+1</a:t>
            </a:r>
            <a:r>
              <a:rPr lang="en-US" sz="4000" dirty="0"/>
              <a:t>  	Br</a:t>
            </a:r>
            <a:r>
              <a:rPr lang="en-US" sz="4000" baseline="30000" dirty="0"/>
              <a:t>-1</a:t>
            </a:r>
          </a:p>
          <a:p>
            <a:endParaRPr lang="en-US" sz="4000" dirty="0"/>
          </a:p>
          <a:p>
            <a:r>
              <a:rPr lang="en-US" sz="4000" dirty="0"/>
              <a:t>Mg</a:t>
            </a:r>
            <a:r>
              <a:rPr lang="en-US" sz="4000" baseline="30000" dirty="0"/>
              <a:t>+2</a:t>
            </a:r>
            <a:r>
              <a:rPr lang="en-US" sz="4000" dirty="0"/>
              <a:t> 	O</a:t>
            </a:r>
            <a:r>
              <a:rPr lang="en-US" sz="4000" baseline="30000" dirty="0"/>
              <a:t>-2</a:t>
            </a:r>
          </a:p>
          <a:p>
            <a:endParaRPr lang="en-US" sz="4000" dirty="0"/>
          </a:p>
          <a:p>
            <a:r>
              <a:rPr lang="en-US" sz="4000" dirty="0"/>
              <a:t>Ca</a:t>
            </a:r>
            <a:r>
              <a:rPr lang="en-US" sz="4000" baseline="30000" dirty="0"/>
              <a:t>+2</a:t>
            </a:r>
            <a:r>
              <a:rPr lang="en-US" sz="4000" dirty="0"/>
              <a:t>	</a:t>
            </a:r>
            <a:r>
              <a:rPr lang="en-US" sz="4000" dirty="0" smtClean="0"/>
              <a:t>	S</a:t>
            </a:r>
            <a:r>
              <a:rPr lang="en-US" sz="4000" baseline="30000" dirty="0" smtClean="0"/>
              <a:t>-2</a:t>
            </a:r>
            <a:endParaRPr lang="en-US" sz="4000" baseline="30000" dirty="0"/>
          </a:p>
          <a:p>
            <a:endParaRPr lang="en-US" sz="4000" dirty="0"/>
          </a:p>
          <a:p>
            <a:r>
              <a:rPr lang="en-US" sz="4000" dirty="0"/>
              <a:t>K</a:t>
            </a:r>
            <a:r>
              <a:rPr lang="en-US" sz="4000" baseline="30000" dirty="0"/>
              <a:t>+1</a:t>
            </a:r>
            <a:r>
              <a:rPr lang="en-US" sz="4000" dirty="0"/>
              <a:t>		S</a:t>
            </a:r>
            <a:r>
              <a:rPr lang="en-US" sz="4000" baseline="30000" dirty="0"/>
              <a:t>-2</a:t>
            </a:r>
          </a:p>
          <a:p>
            <a:endParaRPr lang="en-US" sz="4400" dirty="0"/>
          </a:p>
          <a:p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2819400" y="304800"/>
            <a:ext cx="441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More Examples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2"/>
          <p:cNvSpPr txBox="1">
            <a:spLocks noChangeArrowheads="1"/>
          </p:cNvSpPr>
          <p:nvPr/>
        </p:nvSpPr>
        <p:spPr bwMode="auto">
          <a:xfrm>
            <a:off x="381000" y="671513"/>
            <a:ext cx="7370763" cy="663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/>
              <a:t>Be</a:t>
            </a:r>
            <a:r>
              <a:rPr lang="en-US" sz="4400" baseline="30000"/>
              <a:t>+2</a:t>
            </a:r>
            <a:r>
              <a:rPr lang="en-US" sz="4400"/>
              <a:t>	F</a:t>
            </a:r>
            <a:r>
              <a:rPr lang="en-US" sz="4400" baseline="30000"/>
              <a:t>-1</a:t>
            </a:r>
          </a:p>
          <a:p>
            <a:endParaRPr lang="en-US" sz="4400"/>
          </a:p>
          <a:p>
            <a:r>
              <a:rPr lang="en-US" sz="4400"/>
              <a:t>Sr</a:t>
            </a:r>
            <a:r>
              <a:rPr lang="en-US" sz="4400" baseline="30000"/>
              <a:t>+2</a:t>
            </a:r>
            <a:r>
              <a:rPr lang="en-US" sz="4400"/>
              <a:t> 	I</a:t>
            </a:r>
            <a:r>
              <a:rPr lang="en-US" sz="4400" baseline="30000"/>
              <a:t>-1</a:t>
            </a:r>
          </a:p>
          <a:p>
            <a:endParaRPr lang="en-US" sz="4400"/>
          </a:p>
          <a:p>
            <a:r>
              <a:rPr lang="en-US" sz="4400"/>
              <a:t>Ba</a:t>
            </a:r>
            <a:r>
              <a:rPr lang="en-US" sz="4400" baseline="30000"/>
              <a:t>+2</a:t>
            </a:r>
            <a:r>
              <a:rPr lang="en-US" sz="4400"/>
              <a:t>	N</a:t>
            </a:r>
            <a:r>
              <a:rPr lang="en-US" sz="4400" baseline="30000"/>
              <a:t>-3</a:t>
            </a:r>
          </a:p>
          <a:p>
            <a:endParaRPr lang="en-US" sz="4400"/>
          </a:p>
          <a:p>
            <a:r>
              <a:rPr lang="en-US" sz="4400"/>
              <a:t>H</a:t>
            </a:r>
            <a:r>
              <a:rPr lang="en-US" sz="4400" baseline="30000"/>
              <a:t>+1</a:t>
            </a:r>
            <a:r>
              <a:rPr lang="en-US" sz="4400"/>
              <a:t>		O</a:t>
            </a:r>
            <a:r>
              <a:rPr lang="en-US" sz="4400" baseline="30000"/>
              <a:t>-2</a:t>
            </a:r>
          </a:p>
          <a:p>
            <a:endParaRPr lang="en-US" sz="4400"/>
          </a:p>
          <a:p>
            <a:r>
              <a:rPr lang="en-US" sz="4400"/>
              <a:t>K</a:t>
            </a:r>
            <a:r>
              <a:rPr lang="en-US" sz="4400" baseline="30000"/>
              <a:t>+1	</a:t>
            </a:r>
            <a:r>
              <a:rPr lang="en-US" sz="4400"/>
              <a:t>	P</a:t>
            </a:r>
            <a:r>
              <a:rPr lang="en-US" sz="4400" baseline="30000"/>
              <a:t>-3</a:t>
            </a:r>
          </a:p>
          <a:p>
            <a:endParaRPr lang="en-US" sz="4400" baseline="30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b="1" smtClean="0">
                <a:solidFill>
                  <a:srgbClr val="444255"/>
                </a:solidFill>
                <a:latin typeface="Verdana" pitchFamily="34" charset="0"/>
              </a:rPr>
              <a:t>C) Naming Compounds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Naming Simple Ionic Compounds</a:t>
            </a:r>
          </a:p>
          <a:p>
            <a:pPr marL="658368" lvl="1" indent="-246888" eaLnBrk="1" fontAlgn="auto" hangingPunct="1">
              <a:spcAft>
                <a:spcPts val="0"/>
              </a:spcAft>
              <a:buFont typeface="Georgia"/>
              <a:buChar char="▫"/>
              <a:defRPr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Bond Between a Metal and a Nonmetal</a:t>
            </a:r>
          </a:p>
          <a:p>
            <a:pPr marL="658368" lvl="1" indent="-246888" eaLnBrk="1" fontAlgn="auto" hangingPunct="1">
              <a:spcAft>
                <a:spcPts val="0"/>
              </a:spcAft>
              <a:buFont typeface="Georgia"/>
              <a:buChar char="▫"/>
              <a:defRPr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1) Name the metal fist, normal name of element</a:t>
            </a:r>
          </a:p>
          <a:p>
            <a:pPr marL="658368" lvl="1" indent="-246888" eaLnBrk="1" fontAlgn="auto" hangingPunct="1">
              <a:spcAft>
                <a:spcPts val="0"/>
              </a:spcAft>
              <a:buFont typeface="Georgia"/>
              <a:buChar char="▫"/>
              <a:defRPr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2) Name the nonmetal second, change the ending to 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–</a:t>
            </a:r>
            <a:r>
              <a:rPr lang="en-US" sz="2400" b="1" dirty="0" err="1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ide</a:t>
            </a:r>
            <a:endParaRPr lang="en-US" sz="2400" b="1" dirty="0" smtClean="0">
              <a:solidFill>
                <a:schemeClr val="accent2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658368" lvl="1" indent="-246888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</a:p>
          <a:p>
            <a:pPr marL="658368" lvl="1" indent="-246888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Example  : 	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NaCl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= Sodium Chloride</a:t>
            </a:r>
          </a:p>
          <a:p>
            <a:pPr marL="658368" lvl="1" indent="-246888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			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KBr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 = Potassium  Bromide </a:t>
            </a:r>
          </a:p>
          <a:p>
            <a:pPr marL="658368" lvl="1" indent="-246888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			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MgS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=  Magnesium Sulfide 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</a:p>
          <a:p>
            <a:pPr marL="658368" lvl="1" indent="-246888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</a:p>
          <a:p>
            <a:pPr marL="658368" lvl="1" indent="-246888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US" sz="1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ChangeArrowheads="1"/>
          </p:cNvSpPr>
          <p:nvPr/>
        </p:nvSpPr>
        <p:spPr bwMode="auto">
          <a:xfrm>
            <a:off x="1219200" y="3886200"/>
            <a:ext cx="4572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en-US" sz="1600">
                <a:latin typeface="Verdana" pitchFamily="34" charset="0"/>
              </a:rPr>
              <a:t>	</a:t>
            </a:r>
            <a:endParaRPr lang="en-US"/>
          </a:p>
        </p:txBody>
      </p:sp>
      <p:sp>
        <p:nvSpPr>
          <p:cNvPr id="19459" name="TextBox 2"/>
          <p:cNvSpPr txBox="1">
            <a:spLocks noChangeArrowheads="1"/>
          </p:cNvSpPr>
          <p:nvPr/>
        </p:nvSpPr>
        <p:spPr bwMode="auto">
          <a:xfrm>
            <a:off x="533400" y="381000"/>
            <a:ext cx="6400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/>
              <a:t>Practice Naming  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066800" y="1143000"/>
            <a:ext cx="33528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/>
              <a:t>CsI</a:t>
            </a:r>
          </a:p>
          <a:p>
            <a:endParaRPr lang="en-US" sz="3600"/>
          </a:p>
          <a:p>
            <a:r>
              <a:rPr lang="en-US" sz="3600"/>
              <a:t>CaCl</a:t>
            </a:r>
            <a:r>
              <a:rPr lang="en-US" sz="3600" baseline="-25000"/>
              <a:t>2</a:t>
            </a:r>
          </a:p>
          <a:p>
            <a:endParaRPr lang="en-US" sz="3600"/>
          </a:p>
          <a:p>
            <a:r>
              <a:rPr lang="en-US" sz="3600"/>
              <a:t>BeO</a:t>
            </a:r>
          </a:p>
          <a:p>
            <a:endParaRPr lang="en-US" sz="3600"/>
          </a:p>
          <a:p>
            <a:r>
              <a:rPr lang="en-US" sz="3600"/>
              <a:t>Sr</a:t>
            </a:r>
            <a:r>
              <a:rPr lang="en-US" sz="3600" baseline="-25000"/>
              <a:t>3</a:t>
            </a:r>
            <a:r>
              <a:rPr lang="en-US" sz="3600"/>
              <a:t>N</a:t>
            </a:r>
            <a:r>
              <a:rPr lang="en-US" sz="3600" baseline="-25000"/>
              <a:t>2</a:t>
            </a:r>
          </a:p>
          <a:p>
            <a:endParaRPr lang="en-US" sz="3600"/>
          </a:p>
          <a:p>
            <a:r>
              <a:rPr lang="en-US" sz="3600"/>
              <a:t>Li</a:t>
            </a:r>
            <a:r>
              <a:rPr lang="en-US" sz="3600" baseline="-25000"/>
              <a:t>3</a:t>
            </a:r>
            <a:r>
              <a:rPr lang="en-US" sz="3600"/>
              <a:t>P</a:t>
            </a:r>
          </a:p>
          <a:p>
            <a:endParaRPr lang="en-US" sz="3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0" y="533400"/>
            <a:ext cx="7315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/>
              <a:t>Naming Polyatomic Compounds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81000" y="1295400"/>
            <a:ext cx="87630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en-US" sz="2800" b="1"/>
              <a:t>Compounds with more than two elements</a:t>
            </a:r>
          </a:p>
          <a:p>
            <a:pPr>
              <a:buFontTx/>
              <a:buChar char="-"/>
            </a:pPr>
            <a:r>
              <a:rPr lang="en-US" sz="2800"/>
              <a:t>There are some stable clusters of charged atoms, they are given names called </a:t>
            </a:r>
            <a:r>
              <a:rPr lang="en-US" sz="2800" b="1"/>
              <a:t>polyatomic ions </a:t>
            </a:r>
          </a:p>
          <a:p>
            <a:endParaRPr lang="en-US" sz="2800" b="1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2743200"/>
            <a:ext cx="3200400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2"/>
          <p:cNvSpPr txBox="1">
            <a:spLocks noChangeArrowheads="1"/>
          </p:cNvSpPr>
          <p:nvPr/>
        </p:nvSpPr>
        <p:spPr bwMode="auto">
          <a:xfrm>
            <a:off x="0" y="381000"/>
            <a:ext cx="7543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/>
              <a:t>Practice Naming Polyatomics</a:t>
            </a:r>
          </a:p>
        </p:txBody>
      </p:sp>
      <p:sp>
        <p:nvSpPr>
          <p:cNvPr id="21507" name="TextBox 3"/>
          <p:cNvSpPr txBox="1">
            <a:spLocks noChangeArrowheads="1"/>
          </p:cNvSpPr>
          <p:nvPr/>
        </p:nvSpPr>
        <p:spPr bwMode="auto">
          <a:xfrm>
            <a:off x="609600" y="1050925"/>
            <a:ext cx="4495800" cy="580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KMnO</a:t>
            </a:r>
            <a:r>
              <a:rPr lang="en-US" sz="2800" baseline="-25000"/>
              <a:t>4</a:t>
            </a:r>
          </a:p>
          <a:p>
            <a:endParaRPr lang="en-US" sz="2800" baseline="-25000"/>
          </a:p>
          <a:p>
            <a:r>
              <a:rPr lang="en-US" sz="2800"/>
              <a:t>Ca(OH)</a:t>
            </a:r>
            <a:r>
              <a:rPr lang="en-US" sz="2800" baseline="-25000"/>
              <a:t>2</a:t>
            </a:r>
          </a:p>
          <a:p>
            <a:endParaRPr lang="en-US" sz="2800" baseline="-25000"/>
          </a:p>
          <a:p>
            <a:r>
              <a:rPr lang="en-US" sz="2800"/>
              <a:t>Ca</a:t>
            </a:r>
            <a:r>
              <a:rPr lang="en-US" sz="2800" baseline="-25000"/>
              <a:t>2</a:t>
            </a:r>
            <a:r>
              <a:rPr lang="en-US" sz="2800"/>
              <a:t>CO</a:t>
            </a:r>
            <a:r>
              <a:rPr lang="en-US" sz="2800" baseline="-25000"/>
              <a:t>3</a:t>
            </a:r>
          </a:p>
          <a:p>
            <a:endParaRPr lang="en-US" sz="2800" baseline="-25000"/>
          </a:p>
          <a:p>
            <a:r>
              <a:rPr lang="en-US" sz="2800"/>
              <a:t>Mg(ClO</a:t>
            </a:r>
            <a:r>
              <a:rPr lang="en-US" sz="2800" baseline="-25000"/>
              <a:t>3</a:t>
            </a:r>
            <a:r>
              <a:rPr lang="en-US" sz="2800"/>
              <a:t>)</a:t>
            </a:r>
            <a:r>
              <a:rPr lang="en-US" sz="2800" baseline="-25000"/>
              <a:t>2</a:t>
            </a:r>
          </a:p>
          <a:p>
            <a:endParaRPr lang="en-US" sz="2800" baseline="-25000"/>
          </a:p>
          <a:p>
            <a:r>
              <a:rPr lang="en-US" sz="2800"/>
              <a:t>NH</a:t>
            </a:r>
            <a:r>
              <a:rPr lang="en-US" sz="2800" baseline="-25000"/>
              <a:t>4</a:t>
            </a:r>
            <a:r>
              <a:rPr lang="en-US" sz="2800"/>
              <a:t>Cl</a:t>
            </a:r>
          </a:p>
          <a:p>
            <a:endParaRPr lang="en-US" sz="2800"/>
          </a:p>
          <a:p>
            <a:r>
              <a:rPr lang="en-US" sz="2800"/>
              <a:t>NH</a:t>
            </a:r>
            <a:r>
              <a:rPr lang="en-US" sz="2800" baseline="-25000"/>
              <a:t>4</a:t>
            </a:r>
            <a:r>
              <a:rPr lang="en-US" sz="2800"/>
              <a:t>NO</a:t>
            </a:r>
            <a:r>
              <a:rPr lang="en-US" sz="2800" baseline="-25000"/>
              <a:t>3</a:t>
            </a:r>
          </a:p>
          <a:p>
            <a:endParaRPr lang="en-US" sz="2800" baseline="-25000"/>
          </a:p>
          <a:p>
            <a:r>
              <a:rPr lang="en-US" sz="2800"/>
              <a:t>LiC</a:t>
            </a:r>
            <a:r>
              <a:rPr lang="en-US" sz="2800" baseline="-25000"/>
              <a:t>2</a:t>
            </a:r>
            <a:r>
              <a:rPr lang="en-US" sz="2800"/>
              <a:t>H</a:t>
            </a:r>
            <a:r>
              <a:rPr lang="en-US" sz="2800" baseline="-25000"/>
              <a:t>3</a:t>
            </a:r>
            <a:r>
              <a:rPr lang="en-US" sz="2800"/>
              <a:t>O</a:t>
            </a:r>
            <a:r>
              <a:rPr lang="en-US" sz="2800" baseline="-25000"/>
              <a:t>2</a:t>
            </a:r>
          </a:p>
          <a:p>
            <a:endParaRPr lang="en-US"/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04800" y="1295400"/>
            <a:ext cx="8534400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  <a:p>
            <a:endParaRPr lang="en-US"/>
          </a:p>
          <a:p>
            <a:r>
              <a:rPr lang="en-US" sz="2800" b="1"/>
              <a:t>Why do elements bind together?</a:t>
            </a:r>
          </a:p>
          <a:p>
            <a:r>
              <a:rPr lang="en-US" sz="2800"/>
              <a:t>	</a:t>
            </a:r>
            <a:r>
              <a:rPr lang="en-US" sz="2800" b="1"/>
              <a:t>-</a:t>
            </a:r>
            <a:r>
              <a:rPr lang="en-US" sz="2800"/>
              <a:t>All elements want to be stable, which means 			having a full outer energy shell</a:t>
            </a:r>
          </a:p>
          <a:p>
            <a:endParaRPr lang="en-US" sz="2800"/>
          </a:p>
          <a:p>
            <a:r>
              <a:rPr lang="en-US" sz="2800"/>
              <a:t>	</a:t>
            </a:r>
            <a:r>
              <a:rPr lang="en-US" sz="2800" b="1"/>
              <a:t>-</a:t>
            </a:r>
            <a:r>
              <a:rPr lang="en-US" sz="2800"/>
              <a:t>Just like the </a:t>
            </a:r>
            <a:r>
              <a:rPr lang="en-US" sz="2800" b="1"/>
              <a:t>Noble Gases</a:t>
            </a:r>
            <a:r>
              <a:rPr lang="en-US" sz="2800"/>
              <a:t>, who have 8 				</a:t>
            </a:r>
            <a:r>
              <a:rPr lang="en-US" sz="2800" b="1"/>
              <a:t>valence electrons </a:t>
            </a:r>
            <a:r>
              <a:rPr lang="en-US" sz="2800"/>
              <a:t>in the outer orbit</a:t>
            </a:r>
          </a:p>
        </p:txBody>
      </p:sp>
      <p:sp>
        <p:nvSpPr>
          <p:cNvPr id="6147" name="TextBox 4"/>
          <p:cNvSpPr txBox="1">
            <a:spLocks noChangeArrowheads="1"/>
          </p:cNvSpPr>
          <p:nvPr/>
        </p:nvSpPr>
        <p:spPr bwMode="auto">
          <a:xfrm>
            <a:off x="533400" y="457200"/>
            <a:ext cx="8610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 dirty="0"/>
              <a:t>A) Chemical </a:t>
            </a:r>
            <a:r>
              <a:rPr lang="en-US" sz="4000" b="1" dirty="0" smtClean="0"/>
              <a:t>Bonding Review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ChangeArrowheads="1"/>
          </p:cNvSpPr>
          <p:nvPr/>
        </p:nvSpPr>
        <p:spPr bwMode="auto">
          <a:xfrm>
            <a:off x="457200" y="457200"/>
            <a:ext cx="8001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en-US" sz="3200" b="1">
                <a:latin typeface="Verdana" pitchFamily="34" charset="0"/>
              </a:rPr>
              <a:t>Naming Covalent Compounds</a:t>
            </a:r>
          </a:p>
        </p:txBody>
      </p:sp>
      <p:sp>
        <p:nvSpPr>
          <p:cNvPr id="22531" name="TextBox 6"/>
          <p:cNvSpPr txBox="1">
            <a:spLocks noChangeArrowheads="1"/>
          </p:cNvSpPr>
          <p:nvPr/>
        </p:nvSpPr>
        <p:spPr bwMode="auto">
          <a:xfrm>
            <a:off x="457200" y="1143000"/>
            <a:ext cx="81534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-</a:t>
            </a:r>
            <a:r>
              <a:rPr lang="en-US" sz="2400" b="1"/>
              <a:t>Compounds made from bonding  a nonmetal to a nonmetal</a:t>
            </a:r>
          </a:p>
          <a:p>
            <a:r>
              <a:rPr lang="en-US" sz="2400"/>
              <a:t>-Elements do no have a charge, we just have to tell how many of each element is present using Greek prefixes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22532" name="TextBox 7"/>
          <p:cNvSpPr txBox="1">
            <a:spLocks noChangeArrowheads="1"/>
          </p:cNvSpPr>
          <p:nvPr/>
        </p:nvSpPr>
        <p:spPr bwMode="auto">
          <a:xfrm>
            <a:off x="304800" y="2971800"/>
            <a:ext cx="37338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u="sng"/>
              <a:t>Greek Prefixes</a:t>
            </a:r>
          </a:p>
          <a:p>
            <a:r>
              <a:rPr lang="en-US" sz="2800" b="1"/>
              <a:t>1= mono</a:t>
            </a:r>
          </a:p>
          <a:p>
            <a:r>
              <a:rPr lang="en-US" sz="2800" b="1"/>
              <a:t>2= di</a:t>
            </a:r>
          </a:p>
          <a:p>
            <a:r>
              <a:rPr lang="en-US" sz="2800" b="1"/>
              <a:t>3=tri</a:t>
            </a:r>
          </a:p>
          <a:p>
            <a:r>
              <a:rPr lang="en-US" sz="2800" b="1"/>
              <a:t>4=tetra</a:t>
            </a:r>
          </a:p>
          <a:p>
            <a:r>
              <a:rPr lang="en-US" sz="2800" b="1"/>
              <a:t>5=penta</a:t>
            </a:r>
          </a:p>
        </p:txBody>
      </p:sp>
      <p:sp>
        <p:nvSpPr>
          <p:cNvPr id="22533" name="TextBox 8"/>
          <p:cNvSpPr txBox="1">
            <a:spLocks noChangeArrowheads="1"/>
          </p:cNvSpPr>
          <p:nvPr/>
        </p:nvSpPr>
        <p:spPr bwMode="auto">
          <a:xfrm>
            <a:off x="4419600" y="3048000"/>
            <a:ext cx="37338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/>
              <a:t>6=hexa</a:t>
            </a:r>
          </a:p>
          <a:p>
            <a:r>
              <a:rPr lang="en-US" sz="3200" b="1"/>
              <a:t>7=hepta</a:t>
            </a:r>
          </a:p>
          <a:p>
            <a:r>
              <a:rPr lang="en-US" sz="3200" b="1"/>
              <a:t>8=octa</a:t>
            </a:r>
          </a:p>
          <a:p>
            <a:r>
              <a:rPr lang="en-US" sz="3200" b="1"/>
              <a:t>9=nona</a:t>
            </a:r>
          </a:p>
          <a:p>
            <a:r>
              <a:rPr lang="en-US" sz="3200" b="1"/>
              <a:t>10=deca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1"/>
          <p:cNvSpPr txBox="1">
            <a:spLocks noChangeArrowheads="1"/>
          </p:cNvSpPr>
          <p:nvPr/>
        </p:nvSpPr>
        <p:spPr bwMode="auto">
          <a:xfrm>
            <a:off x="304800" y="304800"/>
            <a:ext cx="7620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Practice Naming Covalent Compounds</a:t>
            </a:r>
          </a:p>
          <a:p>
            <a:endParaRPr lang="en-US"/>
          </a:p>
          <a:p>
            <a:r>
              <a:rPr lang="en-US"/>
              <a:t>	</a:t>
            </a:r>
          </a:p>
        </p:txBody>
      </p:sp>
      <p:sp>
        <p:nvSpPr>
          <p:cNvPr id="23555" name="TextBox 3"/>
          <p:cNvSpPr txBox="1">
            <a:spLocks noChangeArrowheads="1"/>
          </p:cNvSpPr>
          <p:nvPr/>
        </p:nvSpPr>
        <p:spPr bwMode="auto">
          <a:xfrm>
            <a:off x="533400" y="990600"/>
            <a:ext cx="1193800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/>
              <a:t>C</a:t>
            </a:r>
            <a:r>
              <a:rPr lang="en-US" sz="3600" baseline="-25000"/>
              <a:t>2</a:t>
            </a:r>
            <a:r>
              <a:rPr lang="en-US" sz="3600"/>
              <a:t>H</a:t>
            </a:r>
            <a:r>
              <a:rPr lang="en-US" sz="3600" baseline="-25000"/>
              <a:t>4</a:t>
            </a:r>
          </a:p>
          <a:p>
            <a:endParaRPr lang="en-US" sz="3600"/>
          </a:p>
          <a:p>
            <a:r>
              <a:rPr lang="en-US" sz="3600"/>
              <a:t>P</a:t>
            </a:r>
            <a:r>
              <a:rPr lang="en-US" sz="3600" baseline="-25000"/>
              <a:t>2</a:t>
            </a:r>
            <a:r>
              <a:rPr lang="en-US" sz="3600"/>
              <a:t>O</a:t>
            </a:r>
            <a:r>
              <a:rPr lang="en-US" sz="3600" baseline="-25000"/>
              <a:t>5</a:t>
            </a:r>
          </a:p>
          <a:p>
            <a:endParaRPr lang="en-US" sz="3600"/>
          </a:p>
          <a:p>
            <a:r>
              <a:rPr lang="en-US" sz="3600"/>
              <a:t>CCl</a:t>
            </a:r>
            <a:r>
              <a:rPr lang="en-US" sz="3600" baseline="-25000"/>
              <a:t>4</a:t>
            </a:r>
          </a:p>
          <a:p>
            <a:endParaRPr lang="en-US" sz="3600"/>
          </a:p>
          <a:p>
            <a:r>
              <a:rPr lang="en-US" sz="3600"/>
              <a:t>CO</a:t>
            </a:r>
          </a:p>
          <a:p>
            <a:endParaRPr lang="en-US" sz="3600"/>
          </a:p>
          <a:p>
            <a:r>
              <a:rPr lang="en-US" sz="3600"/>
              <a:t>N</a:t>
            </a:r>
            <a:r>
              <a:rPr lang="en-US" sz="3600" baseline="-25000"/>
              <a:t>4</a:t>
            </a:r>
            <a:r>
              <a:rPr lang="en-US" sz="3600"/>
              <a:t>H</a:t>
            </a:r>
            <a:r>
              <a:rPr lang="en-US" sz="3600" baseline="-25000"/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1"/>
          <p:cNvSpPr txBox="1">
            <a:spLocks noChangeArrowheads="1"/>
          </p:cNvSpPr>
          <p:nvPr/>
        </p:nvSpPr>
        <p:spPr bwMode="auto">
          <a:xfrm>
            <a:off x="609600" y="685800"/>
            <a:ext cx="8001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Writing Formulas for Compounds</a:t>
            </a:r>
          </a:p>
        </p:txBody>
      </p:sp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304800" y="1524000"/>
            <a:ext cx="4572000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Sodium chloride   </a:t>
            </a:r>
          </a:p>
          <a:p>
            <a:endParaRPr lang="en-US" sz="3200"/>
          </a:p>
          <a:p>
            <a:r>
              <a:rPr lang="en-US" sz="3200"/>
              <a:t>Calcium chloride</a:t>
            </a:r>
          </a:p>
          <a:p>
            <a:endParaRPr lang="en-US" sz="3200"/>
          </a:p>
          <a:p>
            <a:r>
              <a:rPr lang="en-US" sz="3200"/>
              <a:t>Potassium phosphide</a:t>
            </a:r>
          </a:p>
          <a:p>
            <a:endParaRPr lang="en-US" sz="3200"/>
          </a:p>
          <a:p>
            <a:r>
              <a:rPr lang="en-US" sz="3200"/>
              <a:t>Magnesium  phosphate</a:t>
            </a:r>
          </a:p>
          <a:p>
            <a:endParaRPr lang="en-US" sz="3200"/>
          </a:p>
          <a:p>
            <a:endParaRPr lang="en-US" sz="3200"/>
          </a:p>
          <a:p>
            <a:endParaRPr lang="en-US" sz="3200"/>
          </a:p>
          <a:p>
            <a:endParaRPr lang="en-US" sz="3200"/>
          </a:p>
          <a:p>
            <a:endParaRPr lang="en-US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ChangeArrowheads="1"/>
          </p:cNvSpPr>
          <p:nvPr/>
        </p:nvSpPr>
        <p:spPr bwMode="auto">
          <a:xfrm>
            <a:off x="381000" y="914400"/>
            <a:ext cx="45720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/>
              <a:t>Ammonium bromide</a:t>
            </a:r>
          </a:p>
          <a:p>
            <a:endParaRPr lang="en-US" sz="3600"/>
          </a:p>
          <a:p>
            <a:r>
              <a:rPr lang="en-US" sz="3600"/>
              <a:t>Sodium acetate</a:t>
            </a:r>
          </a:p>
          <a:p>
            <a:endParaRPr lang="en-US" sz="3600"/>
          </a:p>
          <a:p>
            <a:r>
              <a:rPr lang="en-US" sz="3600"/>
              <a:t>Carbon dioxide</a:t>
            </a:r>
          </a:p>
          <a:p>
            <a:endParaRPr lang="en-US" sz="3600"/>
          </a:p>
          <a:p>
            <a:r>
              <a:rPr lang="en-US" sz="3600"/>
              <a:t>Carbon tetrachloride</a:t>
            </a:r>
          </a:p>
          <a:p>
            <a:endParaRPr lang="en-US" sz="3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28600" y="685800"/>
            <a:ext cx="84582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/>
              <a:t>How does they achieve this Noble perfection?</a:t>
            </a:r>
          </a:p>
          <a:p>
            <a:endParaRPr lang="en-US" sz="2800"/>
          </a:p>
          <a:p>
            <a:r>
              <a:rPr lang="en-US" sz="2800"/>
              <a:t>	By either gaining electrons or loosing 	electrons- called an </a:t>
            </a:r>
            <a:r>
              <a:rPr lang="en-US" sz="2800" b="1"/>
              <a:t>ionic bond</a:t>
            </a:r>
          </a:p>
          <a:p>
            <a:endParaRPr lang="en-US" sz="2800"/>
          </a:p>
          <a:p>
            <a:r>
              <a:rPr lang="en-US" sz="2800"/>
              <a:t>	or</a:t>
            </a:r>
          </a:p>
          <a:p>
            <a:r>
              <a:rPr lang="en-US" sz="2800"/>
              <a:t>	</a:t>
            </a:r>
          </a:p>
          <a:p>
            <a:r>
              <a:rPr lang="en-US" sz="2800"/>
              <a:t>	By sharing electrons with another atom-called 		a </a:t>
            </a:r>
            <a:r>
              <a:rPr lang="en-US" sz="2800" b="1"/>
              <a:t>covalent bond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bldLvl="5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152400" y="914400"/>
            <a:ext cx="7924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/>
              <a:t>Properties of Chemical Compounds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57200" y="1752600"/>
            <a:ext cx="35814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u="sng"/>
              <a:t>Ionic Bonds</a:t>
            </a:r>
          </a:p>
          <a:p>
            <a:pPr>
              <a:buFont typeface="Arial" charset="0"/>
              <a:buChar char="•"/>
            </a:pPr>
            <a:r>
              <a:rPr lang="en-US" sz="2400" i="1"/>
              <a:t>between Metals and Nonmetals</a:t>
            </a:r>
          </a:p>
          <a:p>
            <a:pPr>
              <a:buFont typeface="Arial" charset="0"/>
              <a:buChar char="•"/>
            </a:pPr>
            <a:r>
              <a:rPr lang="en-US" sz="2400"/>
              <a:t>Crystalline solids</a:t>
            </a:r>
          </a:p>
          <a:p>
            <a:pPr>
              <a:buFont typeface="Arial" charset="0"/>
              <a:buChar char="•"/>
            </a:pPr>
            <a:r>
              <a:rPr lang="en-US" sz="2400"/>
              <a:t>High melting and  boiling points</a:t>
            </a:r>
          </a:p>
          <a:p>
            <a:pPr>
              <a:buFont typeface="Arial" charset="0"/>
              <a:buChar char="•"/>
            </a:pPr>
            <a:r>
              <a:rPr lang="en-US" sz="2400"/>
              <a:t>very soluble in water</a:t>
            </a:r>
          </a:p>
          <a:p>
            <a:pPr>
              <a:buFont typeface="Arial" charset="0"/>
              <a:buChar char="•"/>
            </a:pPr>
            <a:r>
              <a:rPr lang="en-US" sz="2400"/>
              <a:t>Electrically conductive in solution</a:t>
            </a:r>
          </a:p>
          <a:p>
            <a:pPr>
              <a:buFont typeface="Arial" charset="0"/>
              <a:buChar char="•"/>
            </a:pPr>
            <a:r>
              <a:rPr lang="en-US" sz="2400"/>
              <a:t>weak bond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191000" y="1676400"/>
            <a:ext cx="46482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u="sng"/>
              <a:t>Covalent Bonds</a:t>
            </a:r>
          </a:p>
          <a:p>
            <a:pPr>
              <a:buFont typeface="Arial" charset="0"/>
              <a:buChar char="•"/>
            </a:pPr>
            <a:r>
              <a:rPr lang="en-US" sz="2400" i="1"/>
              <a:t>between two nonmetals</a:t>
            </a:r>
          </a:p>
          <a:p>
            <a:pPr>
              <a:buFont typeface="Arial" charset="0"/>
              <a:buChar char="•"/>
            </a:pPr>
            <a:r>
              <a:rPr lang="en-US" sz="2400"/>
              <a:t>Lower melting and boiling points</a:t>
            </a:r>
          </a:p>
          <a:p>
            <a:pPr>
              <a:buFont typeface="Arial" charset="0"/>
              <a:buChar char="•"/>
            </a:pPr>
            <a:r>
              <a:rPr lang="en-US" sz="2400"/>
              <a:t>typically softer and more flexible than ionic compounds</a:t>
            </a:r>
          </a:p>
          <a:p>
            <a:pPr>
              <a:buFont typeface="Arial" charset="0"/>
              <a:buChar char="•"/>
            </a:pPr>
            <a:r>
              <a:rPr lang="en-US" sz="2400"/>
              <a:t>poor conductors</a:t>
            </a:r>
          </a:p>
          <a:p>
            <a:pPr>
              <a:buFont typeface="Arial" charset="0"/>
              <a:buChar char="•"/>
            </a:pPr>
            <a:r>
              <a:rPr lang="en-US" sz="2400"/>
              <a:t>are not very soluble in water</a:t>
            </a:r>
          </a:p>
          <a:p>
            <a:pPr>
              <a:buFont typeface="Arial" charset="0"/>
              <a:buChar char="•"/>
            </a:pPr>
            <a:r>
              <a:rPr lang="en-US" sz="2400"/>
              <a:t>Strong bond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5"/>
      <p:bldP spid="4" grpId="0" build="p" bldLvl="5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ider.herts.ac.uk/school/courseware/materials/images/covalent_bond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1600200"/>
            <a:ext cx="465772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4" descr="http://www.webschool.org.uk/revision/nac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19200"/>
            <a:ext cx="3810000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28600" y="1447800"/>
            <a:ext cx="42672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u="sng"/>
              <a:t>Metallic Bonds</a:t>
            </a:r>
          </a:p>
          <a:p>
            <a:pPr>
              <a:buFont typeface="Arial" charset="0"/>
              <a:buChar char="•"/>
            </a:pPr>
            <a:r>
              <a:rPr lang="en-US" sz="2400" i="1"/>
              <a:t>Between two or more metal atoms</a:t>
            </a:r>
          </a:p>
          <a:p>
            <a:pPr>
              <a:buFont typeface="Arial" charset="0"/>
              <a:buChar char="•"/>
            </a:pPr>
            <a:r>
              <a:rPr lang="en-US" sz="2400"/>
              <a:t>ions surrounded by a sea of electrons</a:t>
            </a:r>
          </a:p>
          <a:p>
            <a:pPr>
              <a:buFont typeface="Arial" charset="0"/>
              <a:buChar char="•"/>
            </a:pPr>
            <a:r>
              <a:rPr lang="en-US" sz="2400"/>
              <a:t>strong bond</a:t>
            </a:r>
          </a:p>
          <a:p>
            <a:pPr>
              <a:buFont typeface="Arial" charset="0"/>
              <a:buChar char="•"/>
            </a:pPr>
            <a:r>
              <a:rPr lang="en-US" sz="2400"/>
              <a:t>good conductors of heat and electricity</a:t>
            </a:r>
          </a:p>
          <a:p>
            <a:pPr>
              <a:buFont typeface="Arial" charset="0"/>
              <a:buChar char="•"/>
            </a:pPr>
            <a:r>
              <a:rPr lang="en-US" sz="2400"/>
              <a:t>very flexible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876800" y="1447800"/>
            <a:ext cx="426720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u="sng"/>
              <a:t>Hydrogen Bonds</a:t>
            </a:r>
          </a:p>
          <a:p>
            <a:pPr>
              <a:buFont typeface="Arial" charset="0"/>
              <a:buChar char="•"/>
            </a:pPr>
            <a:r>
              <a:rPr lang="en-US" sz="2400"/>
              <a:t>very weak bond, but makes up for it in numbers</a:t>
            </a:r>
          </a:p>
          <a:p>
            <a:pPr>
              <a:buFont typeface="Arial" charset="0"/>
              <a:buChar char="•"/>
            </a:pPr>
            <a:r>
              <a:rPr lang="en-US" sz="2400"/>
              <a:t>makes water so unique</a:t>
            </a:r>
          </a:p>
          <a:p>
            <a:pPr>
              <a:buFont typeface="Arial" charset="0"/>
              <a:buChar char="•"/>
            </a:pPr>
            <a:r>
              <a:rPr lang="en-US" sz="2400"/>
              <a:t>important in biological systems</a:t>
            </a:r>
          </a:p>
          <a:p>
            <a:endParaRPr lang="en-US"/>
          </a:p>
        </p:txBody>
      </p:sp>
      <p:pic>
        <p:nvPicPr>
          <p:cNvPr id="10244" name="Picture 2" descr="http://revisionworld.com/files/metallicbondinga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876800"/>
            <a:ext cx="4648200" cy="177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4" descr="http://www.biology.arizona.edu/biochemistry/tutorials/chemistry/graphics/wat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3886200"/>
            <a:ext cx="2667000" cy="271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bldLvl="5"/>
      <p:bldP spid="3" grpId="0" build="p" bldLvl="5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304800" y="685800"/>
            <a:ext cx="4800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/>
              <a:t>Identifying the Types of Bonds</a:t>
            </a:r>
          </a:p>
        </p:txBody>
      </p:sp>
      <p:sp>
        <p:nvSpPr>
          <p:cNvPr id="11267" name="TextBox 2"/>
          <p:cNvSpPr txBox="1">
            <a:spLocks noChangeArrowheads="1"/>
          </p:cNvSpPr>
          <p:nvPr/>
        </p:nvSpPr>
        <p:spPr bwMode="auto">
          <a:xfrm>
            <a:off x="228600" y="1524000"/>
            <a:ext cx="4648200" cy="627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/>
              <a:t>NaCl</a:t>
            </a:r>
          </a:p>
          <a:p>
            <a:r>
              <a:rPr lang="en-US" sz="2400"/>
              <a:t>MgCl</a:t>
            </a:r>
          </a:p>
          <a:p>
            <a:r>
              <a:rPr lang="en-US" sz="2400"/>
              <a:t>SrS</a:t>
            </a:r>
          </a:p>
          <a:p>
            <a:r>
              <a:rPr lang="en-US" sz="2400"/>
              <a:t>Au</a:t>
            </a:r>
          </a:p>
          <a:p>
            <a:r>
              <a:rPr lang="en-US" sz="2400"/>
              <a:t>Cd</a:t>
            </a:r>
          </a:p>
          <a:p>
            <a:r>
              <a:rPr lang="en-US" sz="2400"/>
              <a:t>Hg</a:t>
            </a:r>
          </a:p>
          <a:p>
            <a:r>
              <a:rPr lang="en-US" sz="2400"/>
              <a:t>C</a:t>
            </a:r>
            <a:r>
              <a:rPr lang="en-US" sz="2400" baseline="-25000"/>
              <a:t>6</a:t>
            </a:r>
            <a:r>
              <a:rPr lang="en-US" sz="2400"/>
              <a:t>H</a:t>
            </a:r>
            <a:r>
              <a:rPr lang="en-US" sz="2400" baseline="-25000"/>
              <a:t>12</a:t>
            </a:r>
            <a:r>
              <a:rPr lang="en-US" sz="2400"/>
              <a:t>O</a:t>
            </a:r>
            <a:r>
              <a:rPr lang="en-US" sz="2400" baseline="-25000"/>
              <a:t>6</a:t>
            </a:r>
          </a:p>
          <a:p>
            <a:r>
              <a:rPr lang="en-US" sz="2400"/>
              <a:t>C</a:t>
            </a:r>
            <a:r>
              <a:rPr lang="en-US" sz="2400" baseline="-25000"/>
              <a:t>2</a:t>
            </a:r>
            <a:r>
              <a:rPr lang="en-US" sz="2400"/>
              <a:t>H</a:t>
            </a:r>
            <a:r>
              <a:rPr lang="en-US" sz="2400" baseline="-25000"/>
              <a:t>4</a:t>
            </a:r>
            <a:r>
              <a:rPr lang="en-US" sz="2400"/>
              <a:t>O</a:t>
            </a:r>
            <a:r>
              <a:rPr lang="en-US" sz="2400" baseline="-25000"/>
              <a:t>2</a:t>
            </a:r>
          </a:p>
          <a:p>
            <a:r>
              <a:rPr lang="en-US" sz="2400"/>
              <a:t>CS</a:t>
            </a:r>
            <a:r>
              <a:rPr lang="en-US" sz="2400" baseline="-25000"/>
              <a:t>2</a:t>
            </a:r>
          </a:p>
          <a:p>
            <a:r>
              <a:rPr lang="en-US" sz="2400"/>
              <a:t>NH</a:t>
            </a:r>
            <a:r>
              <a:rPr lang="en-US" sz="2400" baseline="-25000"/>
              <a:t>4</a:t>
            </a:r>
          </a:p>
          <a:p>
            <a:r>
              <a:rPr lang="en-US" sz="2400"/>
              <a:t>Fe</a:t>
            </a:r>
          </a:p>
          <a:p>
            <a:r>
              <a:rPr lang="en-US" sz="2400"/>
              <a:t>O</a:t>
            </a:r>
            <a:r>
              <a:rPr lang="en-US" sz="2400" baseline="-25000"/>
              <a:t>2</a:t>
            </a:r>
          </a:p>
          <a:p>
            <a:r>
              <a:rPr lang="en-US" sz="2400"/>
              <a:t>C</a:t>
            </a:r>
            <a:r>
              <a:rPr lang="en-US" sz="2400" baseline="-25000"/>
              <a:t>9</a:t>
            </a:r>
            <a:r>
              <a:rPr lang="en-US" sz="2400"/>
              <a:t>H</a:t>
            </a:r>
            <a:r>
              <a:rPr lang="en-US" sz="2400" baseline="-25000"/>
              <a:t>8</a:t>
            </a:r>
            <a:r>
              <a:rPr lang="en-US" sz="2400"/>
              <a:t>O</a:t>
            </a:r>
            <a:r>
              <a:rPr lang="en-US" sz="2400" baseline="-25000"/>
              <a:t>4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sp>
        <p:nvSpPr>
          <p:cNvPr id="11268" name="TextBox 3"/>
          <p:cNvSpPr txBox="1">
            <a:spLocks noChangeArrowheads="1"/>
          </p:cNvSpPr>
          <p:nvPr/>
        </p:nvSpPr>
        <p:spPr bwMode="auto">
          <a:xfrm>
            <a:off x="1981200" y="1524000"/>
            <a:ext cx="4724400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/>
              <a:t>______________________</a:t>
            </a:r>
          </a:p>
          <a:p>
            <a:r>
              <a:rPr lang="en-US" sz="2400"/>
              <a:t>______________________</a:t>
            </a:r>
          </a:p>
          <a:p>
            <a:r>
              <a:rPr lang="en-US" sz="2400"/>
              <a:t>______________________</a:t>
            </a:r>
          </a:p>
          <a:p>
            <a:r>
              <a:rPr lang="en-US" sz="2400"/>
              <a:t>______________________</a:t>
            </a:r>
          </a:p>
          <a:p>
            <a:r>
              <a:rPr lang="en-US" sz="2400"/>
              <a:t>______________________</a:t>
            </a:r>
          </a:p>
          <a:p>
            <a:r>
              <a:rPr lang="en-US" sz="2400"/>
              <a:t>______________________</a:t>
            </a:r>
          </a:p>
          <a:p>
            <a:r>
              <a:rPr lang="en-US" sz="2400"/>
              <a:t>______________________</a:t>
            </a:r>
          </a:p>
          <a:p>
            <a:r>
              <a:rPr lang="en-US" sz="2400"/>
              <a:t>______________________</a:t>
            </a:r>
          </a:p>
          <a:p>
            <a:r>
              <a:rPr lang="en-US" sz="2400"/>
              <a:t>______________________</a:t>
            </a:r>
          </a:p>
          <a:p>
            <a:r>
              <a:rPr lang="en-US" sz="2400"/>
              <a:t>______________________</a:t>
            </a:r>
          </a:p>
          <a:p>
            <a:r>
              <a:rPr lang="en-US" sz="2400"/>
              <a:t>______________________</a:t>
            </a:r>
          </a:p>
          <a:p>
            <a:r>
              <a:rPr lang="en-US" sz="2400"/>
              <a:t>______________________</a:t>
            </a:r>
          </a:p>
          <a:p>
            <a:r>
              <a:rPr lang="en-US" sz="2400"/>
              <a:t>______________________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2"/>
          <p:cNvSpPr txBox="1">
            <a:spLocks noChangeArrowheads="1"/>
          </p:cNvSpPr>
          <p:nvPr/>
        </p:nvSpPr>
        <p:spPr bwMode="auto">
          <a:xfrm>
            <a:off x="0" y="457200"/>
            <a:ext cx="7696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/>
              <a:t>Counting Atoms in a Chemical Formula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04800" y="990600"/>
            <a:ext cx="4572000" cy="567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C</a:t>
            </a:r>
            <a:r>
              <a:rPr lang="en-US" sz="3200" baseline="-25000"/>
              <a:t>6</a:t>
            </a:r>
            <a:r>
              <a:rPr lang="en-US" sz="3200"/>
              <a:t>H</a:t>
            </a:r>
            <a:r>
              <a:rPr lang="en-US" sz="3200" baseline="-25000"/>
              <a:t>12</a:t>
            </a:r>
            <a:r>
              <a:rPr lang="en-US" sz="3200"/>
              <a:t>O</a:t>
            </a:r>
            <a:r>
              <a:rPr lang="en-US" sz="3200" baseline="-25000"/>
              <a:t>6</a:t>
            </a:r>
          </a:p>
          <a:p>
            <a:endParaRPr lang="en-US" sz="3200" baseline="-25000"/>
          </a:p>
          <a:p>
            <a:r>
              <a:rPr lang="en-US" sz="3200"/>
              <a:t>NaOH</a:t>
            </a:r>
            <a:endParaRPr lang="en-US" sz="3200" baseline="-25000"/>
          </a:p>
          <a:p>
            <a:endParaRPr lang="en-US" sz="3200" baseline="-25000"/>
          </a:p>
          <a:p>
            <a:r>
              <a:rPr lang="en-US" sz="3200"/>
              <a:t>CS</a:t>
            </a:r>
            <a:r>
              <a:rPr lang="en-US" sz="3200" baseline="-25000"/>
              <a:t>2</a:t>
            </a:r>
          </a:p>
          <a:p>
            <a:endParaRPr lang="en-US" sz="3200" baseline="-25000"/>
          </a:p>
          <a:p>
            <a:r>
              <a:rPr lang="en-US" sz="3200"/>
              <a:t>NH</a:t>
            </a:r>
            <a:r>
              <a:rPr lang="en-US" sz="3200" baseline="-25000"/>
              <a:t>4</a:t>
            </a:r>
          </a:p>
          <a:p>
            <a:endParaRPr lang="en-US" sz="3200" baseline="-25000"/>
          </a:p>
          <a:p>
            <a:r>
              <a:rPr lang="en-US" sz="3200"/>
              <a:t>Fe</a:t>
            </a:r>
          </a:p>
          <a:p>
            <a:endParaRPr lang="en-US" sz="3200"/>
          </a:p>
          <a:p>
            <a:r>
              <a:rPr lang="en-US" sz="3200"/>
              <a:t>O</a:t>
            </a:r>
            <a:r>
              <a:rPr lang="en-US" sz="3200" baseline="-25000"/>
              <a:t>2</a:t>
            </a:r>
          </a:p>
          <a:p>
            <a:endParaRPr lang="en-US" sz="3200" baseline="-25000"/>
          </a:p>
          <a:p>
            <a:r>
              <a:rPr lang="en-US" sz="3200"/>
              <a:t>C</a:t>
            </a:r>
            <a:r>
              <a:rPr lang="en-US" sz="3200" baseline="-25000"/>
              <a:t>9</a:t>
            </a:r>
            <a:r>
              <a:rPr lang="en-US" sz="3200"/>
              <a:t>H</a:t>
            </a:r>
            <a:r>
              <a:rPr lang="en-US" sz="3200" baseline="-25000"/>
              <a:t>8</a:t>
            </a:r>
            <a:r>
              <a:rPr lang="en-US" sz="3200"/>
              <a:t>O</a:t>
            </a:r>
            <a:r>
              <a:rPr lang="en-US" sz="3200" baseline="-25000"/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5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0" y="609600"/>
            <a:ext cx="77724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/>
              <a:t>B) Writing  Chemical Formulas</a:t>
            </a:r>
          </a:p>
          <a:p>
            <a:endParaRPr lang="en-US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04800" y="1676400"/>
            <a:ext cx="8458200" cy="607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/>
              <a:t>Ionic bonds- </a:t>
            </a:r>
          </a:p>
          <a:p>
            <a:r>
              <a:rPr lang="en-US" sz="2800"/>
              <a:t>	</a:t>
            </a:r>
            <a:r>
              <a:rPr lang="en-US" sz="2800" b="1"/>
              <a:t>-</a:t>
            </a:r>
            <a:r>
              <a:rPr lang="en-US" sz="2800"/>
              <a:t>the metal has a positive charge and is called 			the </a:t>
            </a:r>
            <a:r>
              <a:rPr lang="en-US" sz="2800" b="1"/>
              <a:t>cation</a:t>
            </a:r>
          </a:p>
          <a:p>
            <a:r>
              <a:rPr lang="en-US" sz="2800"/>
              <a:t>	-the nonmetal has a negative charge and it 			called the </a:t>
            </a:r>
            <a:r>
              <a:rPr lang="en-US" sz="2800" b="1"/>
              <a:t>anion</a:t>
            </a:r>
          </a:p>
          <a:p>
            <a:endParaRPr lang="en-US" sz="2800" b="1"/>
          </a:p>
          <a:p>
            <a:r>
              <a:rPr lang="en-US" sz="2800"/>
              <a:t>	-Elements bond together to create compounds 		with </a:t>
            </a:r>
            <a:r>
              <a:rPr lang="en-US" sz="2800" b="1"/>
              <a:t>zero (0) charge</a:t>
            </a:r>
          </a:p>
          <a:p>
            <a:endParaRPr lang="en-US" sz="2800" b="1"/>
          </a:p>
          <a:p>
            <a:r>
              <a:rPr lang="en-US" sz="2800"/>
              <a:t>	-Each element has a charge, called and 				</a:t>
            </a:r>
            <a:r>
              <a:rPr lang="en-US" sz="2800" b="1"/>
              <a:t>oxidation state</a:t>
            </a:r>
          </a:p>
          <a:p>
            <a:endParaRPr lang="en-US" sz="2800"/>
          </a:p>
          <a:p>
            <a:endParaRPr lang="en-US" sz="2800"/>
          </a:p>
          <a:p>
            <a:r>
              <a:rPr lang="en-US" sz="280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5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376</Words>
  <Application>Microsoft Office PowerPoint</Application>
  <PresentationFormat>On-screen Show (4:3)</PresentationFormat>
  <Paragraphs>229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Combining Ions Examples</vt:lpstr>
      <vt:lpstr>Slide 13</vt:lpstr>
      <vt:lpstr>Slide 14</vt:lpstr>
      <vt:lpstr>Slide 15</vt:lpstr>
      <vt:lpstr>C) Naming Compounds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Company>Clarendon County School District Three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Administrative Services</dc:creator>
  <cp:lastModifiedBy>Administrative Services</cp:lastModifiedBy>
  <cp:revision>2</cp:revision>
  <dcterms:created xsi:type="dcterms:W3CDTF">2011-10-05T12:37:34Z</dcterms:created>
  <dcterms:modified xsi:type="dcterms:W3CDTF">2011-10-05T12:48:17Z</dcterms:modified>
</cp:coreProperties>
</file>